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sldIdLst>
    <p:sldId id="256" r:id="rId2"/>
    <p:sldId id="258" r:id="rId3"/>
    <p:sldId id="257" r:id="rId4"/>
    <p:sldId id="260" r:id="rId5"/>
    <p:sldId id="273" r:id="rId6"/>
    <p:sldId id="259" r:id="rId7"/>
    <p:sldId id="261" r:id="rId8"/>
    <p:sldId id="262" r:id="rId9"/>
    <p:sldId id="272" r:id="rId10"/>
    <p:sldId id="263" r:id="rId11"/>
    <p:sldId id="265" r:id="rId12"/>
    <p:sldId id="266" r:id="rId13"/>
    <p:sldId id="269" r:id="rId14"/>
    <p:sldId id="270" r:id="rId15"/>
    <p:sldId id="264" r:id="rId16"/>
    <p:sldId id="271" r:id="rId17"/>
    <p:sldId id="267" r:id="rId18"/>
    <p:sldId id="268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70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1CE80-D1B9-244D-BB25-9A01F01CE73A}" type="datetimeFigureOut">
              <a:rPr lang="en-US" smtClean="0"/>
              <a:t>12/3/12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1EFADD0-0A61-174F-8698-60442B5081A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1CE80-D1B9-244D-BB25-9A01F01CE73A}" type="datetimeFigureOut">
              <a:rPr lang="en-US" smtClean="0"/>
              <a:t>12/3/12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FADD0-0A61-174F-8698-60442B5081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1CE80-D1B9-244D-BB25-9A01F01CE73A}" type="datetimeFigureOut">
              <a:rPr lang="en-US" smtClean="0"/>
              <a:t>12/3/12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FADD0-0A61-174F-8698-60442B5081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1CE80-D1B9-244D-BB25-9A01F01CE73A}" type="datetimeFigureOut">
              <a:rPr lang="en-US" smtClean="0"/>
              <a:t>12/3/12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FADD0-0A61-174F-8698-60442B5081A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1CE80-D1B9-244D-BB25-9A01F01CE73A}" type="datetimeFigureOut">
              <a:rPr lang="en-US" smtClean="0"/>
              <a:t>12/3/12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1EFADD0-0A61-174F-8698-60442B5081A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1CE80-D1B9-244D-BB25-9A01F01CE73A}" type="datetimeFigureOut">
              <a:rPr lang="en-US" smtClean="0"/>
              <a:t>12/3/12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FADD0-0A61-174F-8698-60442B5081A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1CE80-D1B9-244D-BB25-9A01F01CE73A}" type="datetimeFigureOut">
              <a:rPr lang="en-US" smtClean="0"/>
              <a:t>12/3/12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FADD0-0A61-174F-8698-60442B5081A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1CE80-D1B9-244D-BB25-9A01F01CE73A}" type="datetimeFigureOut">
              <a:rPr lang="en-US" smtClean="0"/>
              <a:t>12/3/12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FADD0-0A61-174F-8698-60442B5081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1CE80-D1B9-244D-BB25-9A01F01CE73A}" type="datetimeFigureOut">
              <a:rPr lang="en-US" smtClean="0"/>
              <a:t>12/3/12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FADD0-0A61-174F-8698-60442B5081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1CE80-D1B9-244D-BB25-9A01F01CE73A}" type="datetimeFigureOut">
              <a:rPr lang="en-US" smtClean="0"/>
              <a:t>12/3/12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FADD0-0A61-174F-8698-60442B5081A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1CE80-D1B9-244D-BB25-9A01F01CE73A}" type="datetimeFigureOut">
              <a:rPr lang="en-US" smtClean="0"/>
              <a:t>12/3/12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1EFADD0-0A61-174F-8698-60442B5081A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DE1CE80-D1B9-244D-BB25-9A01F01CE73A}" type="datetimeFigureOut">
              <a:rPr lang="en-US" smtClean="0"/>
              <a:t>12/3/12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1EFADD0-0A61-174F-8698-60442B5081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avoritepoem.org/videos.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bishop.podbean.com/" TargetMode="External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angwitches.org/blog/2011/05/24/1st-graders-create-their-own-read-along-audiobook/" TargetMode="External"/><Relationship Id="rId3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aronshep.com/rt/index.html%23RTE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000500"/>
            <a:ext cx="6400800" cy="16002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EDC423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Fluency: Freeing the Mind for Comprehension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296862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Poetry Feast &amp; Favorite Poem Project </a:t>
            </a:r>
            <a:endParaRPr lang="en-US" dirty="0"/>
          </a:p>
        </p:txBody>
      </p:sp>
      <p:pic>
        <p:nvPicPr>
          <p:cNvPr id="5" name="Picture 4" descr="Screen shot 2012-12-03 at 7.53.40 PM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4820" y="1186242"/>
            <a:ext cx="5016054" cy="5062157"/>
          </a:xfrm>
          <a:prstGeom prst="rect">
            <a:avLst/>
          </a:prstGeom>
        </p:spPr>
      </p:pic>
      <p:pic>
        <p:nvPicPr>
          <p:cNvPr id="4" name="Picture 3" descr="Screen shot 2012-12-03 at 7.49.32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540910"/>
            <a:ext cx="8229600" cy="3978424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Reader’s Theatre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41867" y="1710270"/>
            <a:ext cx="7467600" cy="4442874"/>
            <a:chOff x="541867" y="1490137"/>
            <a:chExt cx="7467600" cy="4442874"/>
          </a:xfrm>
        </p:grpSpPr>
        <p:pic>
          <p:nvPicPr>
            <p:cNvPr id="4" name="Picture 3" descr="Screen shot 2012-12-03 at 7.58.02 PM.png">
              <a:hlinkClick r:id="rId2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1867" y="2211911"/>
              <a:ext cx="7467600" cy="3721100"/>
            </a:xfrm>
            <a:prstGeom prst="rect">
              <a:avLst/>
            </a:prstGeom>
            <a:ln w="28575" cmpd="sng">
              <a:solidFill>
                <a:schemeClr val="tx1"/>
              </a:solidFill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541867" y="1490137"/>
              <a:ext cx="168778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/>
                <a:t>Grade 1</a:t>
              </a:r>
              <a:endParaRPr lang="en-US" sz="36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r>
              <a:rPr lang="en-US" dirty="0" smtClean="0"/>
              <a:t>Reader’s Theatre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26533" y="990598"/>
            <a:ext cx="6231465" cy="5657839"/>
            <a:chOff x="626533" y="990598"/>
            <a:chExt cx="6231465" cy="5657839"/>
          </a:xfrm>
        </p:grpSpPr>
        <p:pic>
          <p:nvPicPr>
            <p:cNvPr id="4" name="Picture 3" descr="Screen shot 2012-12-03 at 7.59.42 PM.png">
              <a:hlinkClick r:id="rId2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30173" y="990598"/>
              <a:ext cx="4327825" cy="5657839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626533" y="2319867"/>
              <a:ext cx="168778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/>
                <a:t>Grade 1</a:t>
              </a:r>
              <a:endParaRPr lang="en-US" sz="36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Reader’s Theatre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054600"/>
          </a:xfrm>
        </p:spPr>
        <p:txBody>
          <a:bodyPr>
            <a:normAutofit fontScale="92500" lnSpcReduction="20000"/>
          </a:bodyPr>
          <a:lstStyle/>
          <a:p>
            <a:r>
              <a:rPr lang="en-US" sz="3459" u="sng" dirty="0" smtClean="0"/>
              <a:t>Interpretive voice-only performance </a:t>
            </a:r>
            <a:r>
              <a:rPr lang="en-US" sz="3459" dirty="0" smtClean="0"/>
              <a:t>– goal: to expressively read a text so that the audience can visualize the story </a:t>
            </a:r>
          </a:p>
          <a:p>
            <a:pPr lvl="1"/>
            <a:r>
              <a:rPr lang="en-US" sz="3459" dirty="0" smtClean="0"/>
              <a:t>Oral, volume, intonation, pitch, &amp; timing </a:t>
            </a:r>
          </a:p>
          <a:p>
            <a:pPr lvl="1"/>
            <a:r>
              <a:rPr lang="en-US" sz="3459" dirty="0" smtClean="0"/>
              <a:t>Requires deep understanding of a character’s emotions and the plot</a:t>
            </a:r>
          </a:p>
          <a:p>
            <a:r>
              <a:rPr lang="en-US" sz="3459" dirty="0" smtClean="0"/>
              <a:t>Implementing for as little as 10 weeks resulted in consistent gains in </a:t>
            </a:r>
            <a:r>
              <a:rPr lang="en-US" sz="3459" b="1" u="sng" dirty="0" smtClean="0"/>
              <a:t>comprehension </a:t>
            </a:r>
            <a:r>
              <a:rPr lang="en-US" sz="3459" dirty="0" smtClean="0"/>
              <a:t>of more than one year!  (Griffith &amp; </a:t>
            </a:r>
            <a:r>
              <a:rPr lang="en-US" sz="3459" dirty="0" err="1" smtClean="0"/>
              <a:t>Rasinski</a:t>
            </a:r>
            <a:r>
              <a:rPr lang="en-US" sz="3459" dirty="0" smtClean="0"/>
              <a:t>, 2004;  Martinez et al, 1999) </a:t>
            </a:r>
          </a:p>
          <a:p>
            <a:r>
              <a:rPr lang="en-US" sz="3459" dirty="0" smtClean="0"/>
              <a:t>Purposeful matching with technology motivated children even more! (</a:t>
            </a:r>
            <a:r>
              <a:rPr lang="en-US" sz="3459" dirty="0" err="1" smtClean="0"/>
              <a:t>Vasinda</a:t>
            </a:r>
            <a:r>
              <a:rPr lang="en-US" sz="3459" dirty="0" smtClean="0"/>
              <a:t> &amp; McLeod, 2011)</a:t>
            </a:r>
            <a:endParaRPr lang="en-US" sz="3459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2-12-03 at 8.11.0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5913"/>
            <a:ext cx="9144000" cy="6146173"/>
          </a:xfrm>
          <a:prstGeom prst="rect">
            <a:avLst/>
          </a:prstGeom>
        </p:spPr>
      </p:pic>
      <p:pic>
        <p:nvPicPr>
          <p:cNvPr id="5" name="Picture 4" descr="Screen shot 2012-12-03 at 8.12.0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500" y="2273300"/>
            <a:ext cx="7747000" cy="23114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499" y="274638"/>
            <a:ext cx="7772400" cy="58563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Reader’s Theatre</a:t>
            </a:r>
            <a:endParaRPr lang="en-US" dirty="0"/>
          </a:p>
        </p:txBody>
      </p:sp>
      <p:pic>
        <p:nvPicPr>
          <p:cNvPr id="4" name="Picture 3" descr="Screen shot 2012-12-03 at 7.56.26 PM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738" y="860268"/>
            <a:ext cx="7128933" cy="3127532"/>
          </a:xfrm>
          <a:prstGeom prst="rect">
            <a:avLst/>
          </a:prstGeom>
        </p:spPr>
      </p:pic>
      <p:pic>
        <p:nvPicPr>
          <p:cNvPr id="5" name="Picture 4" descr="Screen shot 2012-12-03 at 8.01.5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499" y="3987800"/>
            <a:ext cx="8242300" cy="287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Reader’s Theatre Script Choices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752594"/>
            <a:ext cx="7772400" cy="4572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Help! Hilary! Help!  </a:t>
            </a:r>
            <a:r>
              <a:rPr lang="en-US" sz="3200" dirty="0" smtClean="0"/>
              <a:t>(Hilary gets the change to show just how helpful she can be.)</a:t>
            </a:r>
          </a:p>
          <a:p>
            <a:r>
              <a:rPr lang="en-US" sz="3200" b="1" dirty="0" smtClean="0"/>
              <a:t>Which Shoes Do You Choose? </a:t>
            </a:r>
            <a:r>
              <a:rPr lang="en-US" sz="3200" dirty="0" smtClean="0"/>
              <a:t>(With so many kinds of shoes at the store, how can Katie ever choose?) </a:t>
            </a:r>
          </a:p>
          <a:p>
            <a:r>
              <a:rPr lang="en-US" sz="3200" b="1" dirty="0" smtClean="0"/>
              <a:t>Casey at the Bat </a:t>
            </a:r>
            <a:r>
              <a:rPr lang="en-US" sz="3200" dirty="0" smtClean="0"/>
              <a:t>(It looked extremely rocky for the </a:t>
            </a:r>
            <a:r>
              <a:rPr lang="en-US" sz="3200" dirty="0" err="1" smtClean="0"/>
              <a:t>Mudville</a:t>
            </a:r>
            <a:r>
              <a:rPr lang="en-US" sz="3200" dirty="0" smtClean="0"/>
              <a:t> nine that day…)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22241"/>
            <a:ext cx="7772400" cy="908578"/>
          </a:xfrm>
        </p:spPr>
        <p:txBody>
          <a:bodyPr/>
          <a:lstStyle/>
          <a:p>
            <a:r>
              <a:rPr lang="en-US" dirty="0" smtClean="0"/>
              <a:t>Audacity</a:t>
            </a:r>
            <a:endParaRPr lang="en-US" dirty="0"/>
          </a:p>
        </p:txBody>
      </p:sp>
      <p:pic>
        <p:nvPicPr>
          <p:cNvPr id="4" name="Picture 3" descr="Screen shot 2012-12-03 at 8.03.0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050" y="1183216"/>
            <a:ext cx="7581900" cy="527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12-03 at 8.04.1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7213"/>
            <a:ext cx="9144000" cy="59835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48772"/>
            <a:ext cx="7772400" cy="1452562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/>
              <a:t>TURN &amp; TALK: </a:t>
            </a:r>
            <a:br>
              <a:rPr lang="en-US" sz="4800" b="1" dirty="0" smtClean="0"/>
            </a:br>
            <a:r>
              <a:rPr lang="en-US" sz="4800" b="1" dirty="0" smtClean="0"/>
              <a:t>What is fluent reading? </a:t>
            </a:r>
            <a:endParaRPr lang="en-US" sz="4800" b="1" dirty="0"/>
          </a:p>
        </p:txBody>
      </p:sp>
      <p:pic>
        <p:nvPicPr>
          <p:cNvPr id="4" name="Picture 3" descr="Screen shot 2012-12-03 at 7.25.3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0816" y="2946400"/>
            <a:ext cx="5118100" cy="302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74638"/>
            <a:ext cx="81788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Three aspects of fluent reading (EAR)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84862"/>
            <a:ext cx="7772400" cy="4572000"/>
          </a:xfrm>
        </p:spPr>
        <p:txBody>
          <a:bodyPr>
            <a:normAutofit/>
          </a:bodyPr>
          <a:lstStyle/>
          <a:p>
            <a:r>
              <a:rPr lang="en-US" sz="4400" b="1" u="sng" dirty="0" smtClean="0"/>
              <a:t>E</a:t>
            </a:r>
            <a:r>
              <a:rPr lang="en-US" sz="4400" u="sng" dirty="0" smtClean="0"/>
              <a:t>xpression</a:t>
            </a:r>
            <a:r>
              <a:rPr lang="en-US" sz="4400" dirty="0" smtClean="0"/>
              <a:t> (Prosody) – phrasing, word emphasis, musical aspects of language</a:t>
            </a:r>
          </a:p>
          <a:p>
            <a:r>
              <a:rPr lang="en-US" sz="4400" b="1" u="sng" dirty="0" smtClean="0"/>
              <a:t>A</a:t>
            </a:r>
            <a:r>
              <a:rPr lang="en-US" sz="4400" u="sng" dirty="0" smtClean="0"/>
              <a:t>ccuracy</a:t>
            </a:r>
            <a:r>
              <a:rPr lang="en-US" sz="4400" dirty="0" smtClean="0"/>
              <a:t> – correct and automatic without effort or thinking power</a:t>
            </a:r>
          </a:p>
          <a:p>
            <a:r>
              <a:rPr lang="en-US" sz="4400" b="1" u="sng" dirty="0" smtClean="0"/>
              <a:t>R</a:t>
            </a:r>
            <a:r>
              <a:rPr lang="en-US" sz="4400" u="sng" dirty="0" smtClean="0"/>
              <a:t>ate</a:t>
            </a:r>
            <a:r>
              <a:rPr lang="en-US" sz="4400" dirty="0" smtClean="0"/>
              <a:t> – oral and silent rates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Recommended Fluency Rates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914400" y="1791229"/>
          <a:ext cx="7772400" cy="4053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Instructional Level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Oral Rate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Silent Rate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Grades 1-2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50-100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75-100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Grades 2-3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70-110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115-140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Grades 3-4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80-140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130-175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Grades 4-5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100-150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160-200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Grades 5-6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110-160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185-225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Grades 7-8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130-180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200-250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Fluency – Developing Automaticity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845733"/>
            <a:ext cx="7772400" cy="4572000"/>
          </a:xfrm>
        </p:spPr>
        <p:txBody>
          <a:bodyPr>
            <a:normAutofit lnSpcReduction="10000"/>
          </a:bodyPr>
          <a:lstStyle/>
          <a:p>
            <a:r>
              <a:rPr lang="en-US" sz="3200" b="1" dirty="0" smtClean="0"/>
              <a:t>Why is fluency so important?  </a:t>
            </a:r>
          </a:p>
          <a:p>
            <a:r>
              <a:rPr lang="en-US" sz="3200" b="1" dirty="0" smtClean="0"/>
              <a:t>Automaticity</a:t>
            </a:r>
            <a:r>
              <a:rPr lang="en-US" sz="3200" dirty="0" smtClean="0"/>
              <a:t>: the ability to read without consciously thinking about it </a:t>
            </a:r>
          </a:p>
          <a:p>
            <a:r>
              <a:rPr lang="en-US" sz="3200" dirty="0" smtClean="0"/>
              <a:t>Readers no longer need to use their working memory to decode the words – they can use that memory for things like interpretation, comprehension, and critical thinking. </a:t>
            </a:r>
          </a:p>
          <a:p>
            <a:r>
              <a:rPr lang="en-US" sz="3200" dirty="0" smtClean="0"/>
              <a:t>Thus, increased fluency can foster increases in reading comprehension! </a:t>
            </a:r>
          </a:p>
          <a:p>
            <a:pPr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Assessing Fluency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24933" y="1447800"/>
            <a:ext cx="7772400" cy="4572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Oral Reading with DIBELS (Dynamic Indicators of Basic Early Literacy Skills)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One minute tests</a:t>
            </a:r>
            <a:endParaRPr lang="en-US" sz="3200" dirty="0" smtClean="0"/>
          </a:p>
        </p:txBody>
      </p:sp>
      <p:pic>
        <p:nvPicPr>
          <p:cNvPr id="6" name="Picture 5" descr="Screen shot 2012-12-03 at 7.28.2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4638"/>
            <a:ext cx="6540500" cy="61722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pic>
        <p:nvPicPr>
          <p:cNvPr id="4" name="Picture 3" descr="Screen shot 2012-12-03 at 7.28.47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5047" y="0"/>
            <a:ext cx="5311083" cy="6858000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Assessing Fluency with DIBELS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24933" y="1650996"/>
            <a:ext cx="7772400" cy="4572000"/>
          </a:xfrm>
        </p:spPr>
        <p:txBody>
          <a:bodyPr>
            <a:normAutofit fontScale="92500" lnSpcReduction="20000"/>
          </a:bodyPr>
          <a:lstStyle/>
          <a:p>
            <a:r>
              <a:rPr lang="en-US" sz="4000" b="1" dirty="0" smtClean="0"/>
              <a:t>Potential Problems?  </a:t>
            </a:r>
            <a:r>
              <a:rPr lang="en-US" sz="4000" dirty="0" smtClean="0"/>
              <a:t>(Fluency = expression, accuracy, and rate)</a:t>
            </a:r>
          </a:p>
          <a:p>
            <a:r>
              <a:rPr lang="en-US" sz="4000" b="1" dirty="0" smtClean="0"/>
              <a:t>Bringing words to life </a:t>
            </a:r>
            <a:r>
              <a:rPr lang="en-US" sz="4000" dirty="0" smtClean="0"/>
              <a:t>in the context of a story… (storytelling vs. reading isolated word lists) </a:t>
            </a:r>
          </a:p>
          <a:p>
            <a:r>
              <a:rPr lang="en-US" sz="4000" dirty="0" smtClean="0"/>
              <a:t>Importance of </a:t>
            </a:r>
            <a:r>
              <a:rPr lang="en-US" sz="4000" b="1" dirty="0" smtClean="0"/>
              <a:t>changing rate and phrasing to match the purpose </a:t>
            </a:r>
            <a:r>
              <a:rPr lang="en-US" sz="4000" dirty="0" smtClean="0"/>
              <a:t>for reading (When might you need to slow down?)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can we help children monitor and improve their fluency? </a:t>
            </a:r>
            <a:endParaRPr lang="en-US" dirty="0"/>
          </a:p>
        </p:txBody>
      </p:sp>
      <p:pic>
        <p:nvPicPr>
          <p:cNvPr id="5" name="Picture 4" descr="Screen shot 2012-12-03 at 7.45.1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756" y="1400705"/>
            <a:ext cx="4639326" cy="5078841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5689599" y="1650996"/>
            <a:ext cx="3200401" cy="4572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Advantages?</a:t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b="1" dirty="0" smtClean="0"/>
          </a:p>
          <a:p>
            <a:r>
              <a:rPr lang="en-US" sz="3200" b="1" dirty="0" smtClean="0"/>
              <a:t>Disadvantages?</a:t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b="1" dirty="0" smtClean="0"/>
          </a:p>
          <a:p>
            <a:r>
              <a:rPr lang="en-US" sz="3200" b="1" dirty="0" smtClean="0"/>
              <a:t>More Engaging Alternatives? 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Instructional Practices for Improving Fluency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2032000"/>
            <a:ext cx="7772400" cy="4572000"/>
          </a:xfrm>
        </p:spPr>
        <p:txBody>
          <a:bodyPr/>
          <a:lstStyle/>
          <a:p>
            <a:r>
              <a:rPr lang="en-US" sz="4000" dirty="0" smtClean="0"/>
              <a:t>NOT Round Robin Reading</a:t>
            </a:r>
            <a:endParaRPr lang="en-US" sz="4000" dirty="0" smtClean="0"/>
          </a:p>
          <a:p>
            <a:r>
              <a:rPr lang="en-US" sz="4000" dirty="0" smtClean="0"/>
              <a:t>Use Repeated Reading</a:t>
            </a:r>
          </a:p>
          <a:p>
            <a:r>
              <a:rPr lang="en-US" sz="4000" dirty="0" smtClean="0"/>
              <a:t>Use Shared Reading / Choral Reading</a:t>
            </a:r>
          </a:p>
          <a:p>
            <a:r>
              <a:rPr lang="en-US" sz="4000" dirty="0" smtClean="0"/>
              <a:t>Use Partner Reading</a:t>
            </a:r>
          </a:p>
          <a:p>
            <a:r>
              <a:rPr lang="en-US" sz="4000" dirty="0" smtClean="0"/>
              <a:t>Authentic ways to integrate these oral reading practices?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ＭＳ ゴシック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ヒラギノ明朝 Pro W3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Equity.thmx</Template>
  <TotalTime>105</TotalTime>
  <Words>491</Words>
  <Application>Microsoft Macintosh PowerPoint</Application>
  <PresentationFormat>On-screen Show (4:3)</PresentationFormat>
  <Paragraphs>68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Equity</vt:lpstr>
      <vt:lpstr>Fluency: Freeing the Mind for Comprehension</vt:lpstr>
      <vt:lpstr>TURN &amp; TALK:  What is fluent reading? </vt:lpstr>
      <vt:lpstr>Three aspects of fluent reading (EAR)</vt:lpstr>
      <vt:lpstr>Recommended Fluency Rates</vt:lpstr>
      <vt:lpstr>Fluency – Developing Automaticity</vt:lpstr>
      <vt:lpstr>Assessing Fluency</vt:lpstr>
      <vt:lpstr>Assessing Fluency with DIBELS</vt:lpstr>
      <vt:lpstr>How can we help children monitor and improve their fluency? </vt:lpstr>
      <vt:lpstr>Instructional Practices for Improving Fluency</vt:lpstr>
      <vt:lpstr>Poetry Feast &amp; Favorite Poem Project </vt:lpstr>
      <vt:lpstr>Reader’s Theatre</vt:lpstr>
      <vt:lpstr>Reader’s Theatre</vt:lpstr>
      <vt:lpstr>Reader’s Theatre</vt:lpstr>
      <vt:lpstr>Slide 14</vt:lpstr>
      <vt:lpstr>Reader’s Theatre</vt:lpstr>
      <vt:lpstr>Reader’s Theatre Script Choices</vt:lpstr>
      <vt:lpstr>Audacity</vt:lpstr>
      <vt:lpstr>Slide 18</vt:lpstr>
    </vt:vector>
  </TitlesOfParts>
  <Company>University of Rhode Island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Fluency: Freeing the Mind for Comprehension</dc:title>
  <dc:creator>Julie Coiro</dc:creator>
  <cp:lastModifiedBy>Julie Coiro</cp:lastModifiedBy>
  <cp:revision>37</cp:revision>
  <dcterms:created xsi:type="dcterms:W3CDTF">2012-12-04T00:16:27Z</dcterms:created>
  <dcterms:modified xsi:type="dcterms:W3CDTF">2012-12-04T02:01:56Z</dcterms:modified>
</cp:coreProperties>
</file>